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0"/>
  </p:notesMasterIdLst>
  <p:sldIdLst>
    <p:sldId id="256" r:id="rId2"/>
    <p:sldId id="257" r:id="rId3"/>
    <p:sldId id="261" r:id="rId4"/>
    <p:sldId id="259" r:id="rId5"/>
    <p:sldId id="260" r:id="rId6"/>
    <p:sldId id="258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1" autoAdjust="0"/>
    <p:restoredTop sz="83128" autoAdjust="0"/>
  </p:normalViewPr>
  <p:slideViewPr>
    <p:cSldViewPr snapToGrid="0">
      <p:cViewPr>
        <p:scale>
          <a:sx n="50" d="100"/>
          <a:sy n="50" d="100"/>
        </p:scale>
        <p:origin x="200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4T08:45:59.86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4T08:46:24.64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1,'5'4,"3"4,2 2,0 1,1-1,-2-1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4A49B-525D-4BB3-883B-F55B536C4206}" type="datetimeFigureOut">
              <a:rPr lang="en-CA" smtClean="0"/>
              <a:t>2025-07-15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1EC3-2405-4CB5-B4B3-B94AFAF0F8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13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51EC3-2405-4CB5-B4B3-B94AFAF0F8A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7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51EC3-2405-4CB5-B4B3-B94AFAF0F8A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3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51EC3-2405-4CB5-B4B3-B94AFAF0F8A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919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51EC3-2405-4CB5-B4B3-B94AFAF0F8A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239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41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0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1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91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5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18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3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7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3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8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3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4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video" Target="../media/media2.mp4"/><Relationship Id="rId7" Type="http://schemas.openxmlformats.org/officeDocument/2006/relationships/customXml" Target="../ink/ink1.xml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video" Target="../media/media3.mp4"/><Relationship Id="rId7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image" Target="../media/image11.png"/><Relationship Id="rId2" Type="http://schemas.microsoft.com/office/2007/relationships/media" Target="../media/media4.mp4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7" Type="http://schemas.openxmlformats.org/officeDocument/2006/relationships/image" Target="../media/image14.png"/><Relationship Id="rId2" Type="http://schemas.microsoft.com/office/2007/relationships/media" Target="../media/media5.mp4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2" Type="http://schemas.microsoft.com/office/2007/relationships/media" Target="../media/media7.mp4"/><Relationship Id="rId1" Type="http://schemas.openxmlformats.org/officeDocument/2006/relationships/tags" Target="../tags/tag6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Kylian Mbappé on Bond with Lionel Messi After 2022 World Cup Final">
            <a:extLst>
              <a:ext uri="{FF2B5EF4-FFF2-40B4-BE49-F238E27FC236}">
                <a16:creationId xmlns:a16="http://schemas.microsoft.com/office/drawing/2014/main" id="{1034E0C1-53DF-BE31-18D0-F1CC619C4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5" b="16017"/>
          <a:stretch>
            <a:fillRect/>
          </a:stretch>
        </p:blipFill>
        <p:spPr bwMode="auto">
          <a:xfrm>
            <a:off x="0" y="-2"/>
            <a:ext cx="1451368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5C30F-4942-91F2-DCE4-02E82F096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r>
              <a:rPr lang="en-US" sz="6000" b="0" dirty="0">
                <a:solidFill>
                  <a:srgbClr val="FFFFFF"/>
                </a:solidFill>
                <a:latin typeface="Arial Black" panose="020B0A04020102020204" pitchFamily="34" charset="0"/>
              </a:rPr>
              <a:t>The Finisher's Signature</a:t>
            </a:r>
            <a:endParaRPr lang="en-CA" sz="60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D09AB-4F47-6220-73ED-41B7F1FEC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Data-Driven Analysis of Messi vs. Mbappé</a:t>
            </a:r>
          </a:p>
          <a:p>
            <a:endParaRPr lang="en-CA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Video 31">
            <a:hlinkClick r:id="" action="ppaction://media"/>
            <a:extLst>
              <a:ext uri="{FF2B5EF4-FFF2-40B4-BE49-F238E27FC236}">
                <a16:creationId xmlns:a16="http://schemas.microsoft.com/office/drawing/2014/main" id="{9F64557A-AAE3-A5E7-B46D-D47C3C68F1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266742" y="4629149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853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162"/>
    </mc:Choice>
    <mc:Fallback>
      <p:transition spd="slow" advTm="16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09CCB-8F2E-8D23-B8CE-93330EA0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en-US" dirty="0"/>
              <a:t>Finishing: More Than Just Goal Counts?</a:t>
            </a:r>
            <a:endParaRPr lang="en-CA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Content Placeholder 18" descr="A football player kicking a ball&#10;&#10;AI-generated content may be incorrect.">
            <a:extLst>
              <a:ext uri="{FF2B5EF4-FFF2-40B4-BE49-F238E27FC236}">
                <a16:creationId xmlns:a16="http://schemas.microsoft.com/office/drawing/2014/main" id="{59038342-3D86-2435-4E39-764FB46AAD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84" y="1998442"/>
            <a:ext cx="7235208" cy="4069804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1905D52-2E07-F821-67E8-13778D7D8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91" y="1998442"/>
            <a:ext cx="4002889" cy="4143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i="1" dirty="0"/>
              <a:t>“</a:t>
            </a:r>
            <a:r>
              <a:rPr lang="en-US" sz="2400" i="1" dirty="0"/>
              <a:t>Top scorers often both accumulate high </a:t>
            </a:r>
            <a:r>
              <a:rPr lang="en-US" sz="2400" i="1" dirty="0" err="1"/>
              <a:t>xG</a:t>
            </a:r>
            <a:r>
              <a:rPr lang="en-US" sz="2400" i="1" dirty="0"/>
              <a:t> and outperform it, reflecting clinical finishing.”                                 </a:t>
            </a:r>
          </a:p>
          <a:p>
            <a:pPr marL="0" indent="0">
              <a:buNone/>
            </a:pPr>
            <a:r>
              <a:rPr lang="en-US" dirty="0"/>
              <a:t>David Copeland-Smith,               Founder Beast Mode Soccer</a:t>
            </a: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FAA8BA-94D3-7148-A823-346EC7471CCD}"/>
                  </a:ext>
                </a:extLst>
              </p14:cNvPr>
              <p14:cNvContentPartPr/>
              <p14:nvPr/>
            </p14:nvContentPartPr>
            <p14:xfrm>
              <a:off x="3521063" y="-231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FAA8BA-94D3-7148-A823-346EC7471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6743" y="-455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BB43923-32E1-A99E-657B-100D753BDE02}"/>
                  </a:ext>
                </a:extLst>
              </p14:cNvPr>
              <p14:cNvContentPartPr/>
              <p14:nvPr/>
            </p14:nvContentPartPr>
            <p14:xfrm>
              <a:off x="1783343" y="980409"/>
              <a:ext cx="19440" cy="19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BB43923-32E1-A99E-657B-100D753BDE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79023" y="976089"/>
                <a:ext cx="28080" cy="2808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Arrow: Down 38">
            <a:extLst>
              <a:ext uri="{FF2B5EF4-FFF2-40B4-BE49-F238E27FC236}">
                <a16:creationId xmlns:a16="http://schemas.microsoft.com/office/drawing/2014/main" id="{EBBAEDA4-7129-4187-420B-E30F5169C10A}"/>
              </a:ext>
            </a:extLst>
          </p:cNvPr>
          <p:cNvSpPr/>
          <p:nvPr/>
        </p:nvSpPr>
        <p:spPr>
          <a:xfrm rot="20427652">
            <a:off x="4638154" y="3481868"/>
            <a:ext cx="484632" cy="9784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73BE0F56-76E0-47DD-9F5A-8BB1EEDD8798}"/>
              </a:ext>
            </a:extLst>
          </p:cNvPr>
          <p:cNvSpPr/>
          <p:nvPr/>
        </p:nvSpPr>
        <p:spPr>
          <a:xfrm rot="20228598">
            <a:off x="7094696" y="2079892"/>
            <a:ext cx="484632" cy="9784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7" name="Video 46">
            <a:hlinkClick r:id="" action="ppaction://media"/>
            <a:extLst>
              <a:ext uri="{FF2B5EF4-FFF2-40B4-BE49-F238E27FC236}">
                <a16:creationId xmlns:a16="http://schemas.microsoft.com/office/drawing/2014/main" id="{B4BE4149-2BAA-2651-F626-13A4963B997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6732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5607">
        <p:fade/>
      </p:transition>
    </mc:Choice>
    <mc:Fallback>
      <p:transition spd="med" advTm="95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29" grpId="0" build="p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5865A-9C76-73A8-AF6D-2D983B37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814635"/>
            <a:ext cx="11539928" cy="111556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CA" dirty="0"/>
              <a:t>Two Distinct Finishing Signatures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20B5E-4556-CDED-6F61-8137C1D1E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5" y="1930203"/>
            <a:ext cx="5983624" cy="327603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A41F0B-71D2-7F48-C96E-EFC16DC89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042309" y="1899957"/>
            <a:ext cx="5995081" cy="3276032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D4C9BEC-2660-08A3-39FF-A21F5B8406F1}"/>
              </a:ext>
            </a:extLst>
          </p:cNvPr>
          <p:cNvSpPr/>
          <p:nvPr/>
        </p:nvSpPr>
        <p:spPr>
          <a:xfrm>
            <a:off x="154610" y="3916906"/>
            <a:ext cx="1421706" cy="13195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AE3665-218B-CBEC-4DB7-4FB8E8733D8A}"/>
              </a:ext>
            </a:extLst>
          </p:cNvPr>
          <p:cNvSpPr/>
          <p:nvPr/>
        </p:nvSpPr>
        <p:spPr>
          <a:xfrm>
            <a:off x="6149693" y="3916906"/>
            <a:ext cx="1421706" cy="13195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4EFBA7-AE81-1C48-A1F1-76C957DAC43F}"/>
              </a:ext>
            </a:extLst>
          </p:cNvPr>
          <p:cNvCxnSpPr>
            <a:cxnSpLocks/>
          </p:cNvCxnSpPr>
          <p:nvPr/>
        </p:nvCxnSpPr>
        <p:spPr>
          <a:xfrm flipH="1">
            <a:off x="4551528" y="2959934"/>
            <a:ext cx="429904" cy="956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632D5E-9648-9DB7-36A6-136070FD64DF}"/>
              </a:ext>
            </a:extLst>
          </p:cNvPr>
          <p:cNvCxnSpPr>
            <a:cxnSpLocks/>
          </p:cNvCxnSpPr>
          <p:nvPr/>
        </p:nvCxnSpPr>
        <p:spPr>
          <a:xfrm flipH="1">
            <a:off x="8445336" y="2751662"/>
            <a:ext cx="429904" cy="956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Video 34">
            <a:hlinkClick r:id="" action="ppaction://media"/>
            <a:extLst>
              <a:ext uri="{FF2B5EF4-FFF2-40B4-BE49-F238E27FC236}">
                <a16:creationId xmlns:a16="http://schemas.microsoft.com/office/drawing/2014/main" id="{F8E48099-0287-38FA-5EF8-0A4286D819D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9889019" y="4612898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814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7088">
        <p:fade/>
      </p:transition>
    </mc:Choice>
    <mc:Fallback>
      <p:transition spd="med" advTm="1170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BC287-7189-F0D7-D139-ED41254C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8409"/>
            <a:ext cx="11149874" cy="1298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Mbappé: The Dynamic Finisher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07D3E5C-1CC5-09AB-6CFC-A72B451A4B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3" r="4" b="9382"/>
          <a:stretch>
            <a:fillRect/>
          </a:stretch>
        </p:blipFill>
        <p:spPr>
          <a:xfrm>
            <a:off x="517869" y="2276795"/>
            <a:ext cx="5450641" cy="35235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93CDDA-2547-B7C5-A7D9-DAAB6795A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510" y="2770210"/>
            <a:ext cx="6105463" cy="2566064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A78882D-93A2-5239-5F7A-8FCCB419017A}"/>
              </a:ext>
            </a:extLst>
          </p:cNvPr>
          <p:cNvSpPr/>
          <p:nvPr/>
        </p:nvSpPr>
        <p:spPr>
          <a:xfrm>
            <a:off x="4435520" y="3480178"/>
            <a:ext cx="655093" cy="15490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B7E94F67-AFB1-D929-1702-4D950CD2E1F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512526" y="5251008"/>
            <a:ext cx="1561447" cy="1561447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544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571">
        <p:fade/>
      </p:transition>
    </mc:Choice>
    <mc:Fallback>
      <p:transition spd="med" advTm="57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51785-28D1-32F0-28AB-C112463A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en-CA" sz="5400"/>
              <a:t>Messi: The Technical Maestro</a:t>
            </a:r>
            <a:endParaRPr lang="en-CA" sz="54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0E22D-E510-BD2F-8C82-DD3C1AD09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69" y="2332058"/>
            <a:ext cx="5639091" cy="4017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540162-41C3-0A2D-1E49-7E9C9FD96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959" y="3429000"/>
            <a:ext cx="5910641" cy="19281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4D80CAB-C759-A2DC-E9C2-A870D9E8CBAD}"/>
              </a:ext>
            </a:extLst>
          </p:cNvPr>
          <p:cNvSpPr/>
          <p:nvPr/>
        </p:nvSpPr>
        <p:spPr>
          <a:xfrm>
            <a:off x="4565175" y="3594277"/>
            <a:ext cx="655093" cy="15975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755AA34E-FE3B-7109-1697-AABBD9D904D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535194" y="5201194"/>
            <a:ext cx="1574510" cy="157451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389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940">
        <p:fade/>
      </p:transition>
    </mc:Choice>
    <mc:Fallback>
      <p:transition spd="med" advTm="699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9242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3C68-A4B2-40AA-908F-2980C888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Verdict: Mbappe Performance is Greater</a:t>
            </a:r>
            <a:endParaRPr lang="en-CA" dirty="0"/>
          </a:p>
        </p:txBody>
      </p:sp>
      <p:pic>
        <p:nvPicPr>
          <p:cNvPr id="5" name="Content Placeholder 4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BCC50435-40F7-A358-79FF-DE073638D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56" y="1862920"/>
            <a:ext cx="7658932" cy="4735773"/>
          </a:xfrm>
        </p:spPr>
      </p:pic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865C61C2-7477-F4EE-E861-95D90F17CA1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288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741">
        <p:fade/>
      </p:transition>
    </mc:Choice>
    <mc:Fallback>
      <p:transition spd="med" advTm="527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C673-004C-72C6-E1A9-93DA4AA8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35603-80AC-10D3-100D-42C80A91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2" y="2367067"/>
            <a:ext cx="11155680" cy="3767328"/>
          </a:xfrm>
        </p:spPr>
        <p:txBody>
          <a:bodyPr/>
          <a:lstStyle/>
          <a:p>
            <a:r>
              <a:rPr lang="en-US" sz="2400" b="1" dirty="0"/>
              <a:t>Both are Elite:</a:t>
            </a:r>
            <a:r>
              <a:rPr lang="en-US" sz="2400" dirty="0"/>
              <a:t> Messi and Mbappe are proven overperformers of their </a:t>
            </a:r>
            <a:r>
              <a:rPr lang="en-US" sz="2400" dirty="0" err="1"/>
              <a:t>xG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Distinct Signatures:</a:t>
            </a:r>
            <a:r>
              <a:rPr lang="en-US" sz="2400" dirty="0"/>
              <a:t> Mbappé excels at converting difficult chances, while Messi engineers perfect ones.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 err="1"/>
              <a:t>xG</a:t>
            </a:r>
            <a:r>
              <a:rPr lang="en-US" sz="2400" b="1" dirty="0"/>
              <a:t> as a Diagnostic Tool:</a:t>
            </a:r>
            <a:r>
              <a:rPr lang="en-US" sz="2400" dirty="0"/>
              <a:t> </a:t>
            </a:r>
            <a:r>
              <a:rPr lang="en-US" sz="2400" dirty="0" err="1"/>
              <a:t>xG</a:t>
            </a:r>
            <a:r>
              <a:rPr lang="en-US" sz="2400" dirty="0"/>
              <a:t> can be used not just to rate players, but to understand their unique finishing signature.</a:t>
            </a:r>
          </a:p>
          <a:p>
            <a:endParaRPr lang="en-CA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48EFA1E1-4F27-D652-7EBD-6EDEF8770C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8836" y="467258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415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570">
        <p:fade/>
      </p:transition>
    </mc:Choice>
    <mc:Fallback>
      <p:transition spd="med" advTm="69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Chelsea v PSG – Club World Cup final live: Score and result as Cole ...">
            <a:extLst>
              <a:ext uri="{FF2B5EF4-FFF2-40B4-BE49-F238E27FC236}">
                <a16:creationId xmlns:a16="http://schemas.microsoft.com/office/drawing/2014/main" id="{E061556B-FD75-61F7-461A-40FA0A6F0F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>
            <a:fillRect/>
          </a:stretch>
        </p:blipFill>
        <p:spPr bwMode="auto">
          <a:xfrm>
            <a:off x="0" y="0"/>
            <a:ext cx="12192000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1A1E2-224C-1CE9-4A7B-A2BD143071FE}"/>
              </a:ext>
            </a:extLst>
          </p:cNvPr>
          <p:cNvSpPr txBox="1"/>
          <p:nvPr/>
        </p:nvSpPr>
        <p:spPr>
          <a:xfrm>
            <a:off x="2452047" y="2972855"/>
            <a:ext cx="728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9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9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YOU</a:t>
            </a:r>
            <a:endParaRPr lang="en-CA" sz="96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60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1"/>
    </mc:Choice>
    <mc:Fallback xmlns="">
      <p:transition spd="slow" advTm="3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animBg="1"/>
      <p:bldP spid="12" grpId="0"/>
      <p:bldP spid="1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1.2|12.2|9.1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1.4|18.1|32.9|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18.9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29.8|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10.2|4.3"/>
</p:tagLst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3976</TotalTime>
  <Words>123</Words>
  <Application>Microsoft Office PowerPoint</Application>
  <PresentationFormat>Widescreen</PresentationFormat>
  <Paragraphs>20</Paragraphs>
  <Slides>8</Slides>
  <Notes>4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Arial Black</vt:lpstr>
      <vt:lpstr>Bierstadt</vt:lpstr>
      <vt:lpstr>GestaltVTI</vt:lpstr>
      <vt:lpstr>The Finisher's Signature</vt:lpstr>
      <vt:lpstr>Finishing: More Than Just Goal Counts?</vt:lpstr>
      <vt:lpstr>Two Distinct Finishing Signatures</vt:lpstr>
      <vt:lpstr>Mbappé: The Dynamic Finisher</vt:lpstr>
      <vt:lpstr>Messi: The Technical Maestro</vt:lpstr>
      <vt:lpstr>Verdict: Mbappe Performance is Greater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One Bear</dc:creator>
  <cp:lastModifiedBy>One Bear</cp:lastModifiedBy>
  <cp:revision>4</cp:revision>
  <dcterms:created xsi:type="dcterms:W3CDTF">2025-07-11T18:25:33Z</dcterms:created>
  <dcterms:modified xsi:type="dcterms:W3CDTF">2025-07-15T08:42:32Z</dcterms:modified>
</cp:coreProperties>
</file>